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71" r:id="rId5"/>
    <p:sldId id="272" r:id="rId6"/>
    <p:sldId id="263" r:id="rId7"/>
    <p:sldId id="27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3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pPr/>
              <a:t>24.2.2015</a:t>
            </a:fld>
            <a:endParaRPr lang="sl-SI" dirty="0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97" name="Ograda slike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111" name="Ograda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125" name="Ograda slike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grada besedila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24.2.2015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pPr/>
              <a:t>24.2.2015</a:t>
            </a:fld>
            <a:endParaRPr lang="sl-SI" dirty="0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36" name="Ograda slike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7" name="Ograda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grada besedila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0" name="Ograda besedila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pPr/>
              <a:t>24.2.2015</a:t>
            </a:fld>
            <a:endParaRPr lang="sl-SI" dirty="0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65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78" name="Ograda slike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79" name="Ograda slike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0" name="Ograda slike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grada besedila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2" name="Ograda besedila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3" name="Ograda besedila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sl-SI" smtClean="0"/>
              <a:pPr/>
              <a:t>24.2.2015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309511"/>
            <a:ext cx="6858002" cy="2271889"/>
          </a:xfrm>
        </p:spPr>
        <p:txBody>
          <a:bodyPr>
            <a:normAutofit/>
          </a:bodyPr>
          <a:lstStyle/>
          <a:p>
            <a:r>
              <a:rPr lang="sl-SI" altLang="sl-SI" sz="4400" b="1" dirty="0" smtClean="0">
                <a:solidFill>
                  <a:srgbClr val="FF0000"/>
                </a:solidFill>
              </a:rPr>
              <a:t>Odkrivanje in delo </a:t>
            </a:r>
            <a:r>
              <a:rPr lang="sl-SI" altLang="sl-SI" sz="4400" b="1" smtClean="0">
                <a:solidFill>
                  <a:srgbClr val="FF0000"/>
                </a:solidFill>
              </a:rPr>
              <a:t>z </a:t>
            </a:r>
            <a:r>
              <a:rPr lang="sl-SI" altLang="sl-SI" sz="4400" b="1" smtClean="0">
                <a:solidFill>
                  <a:srgbClr val="FF0000"/>
                </a:solidFill>
              </a:rPr>
              <a:t>nadarjenimi </a:t>
            </a:r>
            <a:r>
              <a:rPr lang="sl-SI" altLang="sl-SI" sz="4400" b="1" dirty="0">
                <a:solidFill>
                  <a:srgbClr val="FF0000"/>
                </a:solidFill>
              </a:rPr>
              <a:t>učenci</a:t>
            </a:r>
            <a:br>
              <a:rPr lang="sl-SI" altLang="sl-SI" sz="4400" b="1" dirty="0">
                <a:solidFill>
                  <a:srgbClr val="FF0000"/>
                </a:solidFill>
              </a:rPr>
            </a:br>
            <a:r>
              <a:rPr lang="sl-SI" altLang="sl-SI" sz="3200" dirty="0">
                <a:solidFill>
                  <a:srgbClr val="FF0000"/>
                </a:solidFill>
              </a:rPr>
              <a:t/>
            </a:r>
            <a:br>
              <a:rPr lang="sl-SI" altLang="sl-SI" sz="3200" dirty="0">
                <a:solidFill>
                  <a:srgbClr val="FF0000"/>
                </a:solidFill>
              </a:rPr>
            </a:br>
            <a:endParaRPr lang="sl-SI" sz="3200" b="0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FF0000"/>
                </a:solidFill>
              </a:rPr>
              <a:t>Pripravila: Barbara Zalokar</a:t>
            </a:r>
            <a:endParaRPr lang="sl-SI" sz="24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l-SI" altLang="sl-SI" b="1" dirty="0" smtClean="0">
                <a:solidFill>
                  <a:srgbClr val="FF0000"/>
                </a:solidFill>
              </a:rPr>
              <a:t>ODKRIVANJE </a:t>
            </a:r>
            <a:r>
              <a:rPr lang="sl-SI" altLang="sl-SI" b="1" dirty="0">
                <a:solidFill>
                  <a:srgbClr val="FF0000"/>
                </a:solidFill>
              </a:rPr>
              <a:t>NADARJENIH UČENCEV</a:t>
            </a:r>
            <a:endParaRPr lang="sl-SI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Ograda vsebin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A5315"/>
              </a:buClr>
              <a:buFont typeface="Arial"/>
              <a:buChar char="•"/>
            </a:pPr>
            <a:r>
              <a:rPr lang="sl-SI" altLang="sl-SI" dirty="0">
                <a:solidFill>
                  <a:schemeClr val="tx2"/>
                </a:solidFill>
              </a:rPr>
              <a:t>Termin »odkrivanje nadarjenih učencev« označuje celoten proces, ki vključuje evidentiranje, identifikacijo ter seznanitev in pridobitev mnenja staršev</a:t>
            </a:r>
            <a:r>
              <a:rPr lang="sl-SI" altLang="sl-SI" dirty="0" smtClean="0">
                <a:solidFill>
                  <a:schemeClr val="tx2"/>
                </a:solidFill>
              </a:rPr>
              <a:t>.</a:t>
            </a: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sl-SI" altLang="sl-SI" dirty="0" smtClean="0">
                <a:solidFill>
                  <a:schemeClr val="tx2"/>
                </a:solidFill>
              </a:rPr>
              <a:t>Odkrivanje </a:t>
            </a:r>
            <a:r>
              <a:rPr lang="sl-SI" altLang="sl-SI" dirty="0">
                <a:solidFill>
                  <a:schemeClr val="tx2"/>
                </a:solidFill>
              </a:rPr>
              <a:t>se praviloma izpelje v prvi in drugi triadi, po potrebi pa se ponovi v tretji triadi. S tem se zagotovi, da imajo vsi nadarjeni enake možnosti, da so odkriti.</a:t>
            </a:r>
            <a:br>
              <a:rPr lang="sl-SI" altLang="sl-SI" dirty="0">
                <a:solidFill>
                  <a:schemeClr val="tx2"/>
                </a:solidFill>
              </a:rPr>
            </a:br>
            <a:r>
              <a:rPr lang="sl-SI" altLang="sl-SI" dirty="0">
                <a:solidFill>
                  <a:schemeClr val="tx2"/>
                </a:solidFill>
              </a:rPr>
              <a:t>Pri odkrivanju sodelujejo vsi pedagoški delavci in šolska svetovalna </a:t>
            </a:r>
            <a:r>
              <a:rPr lang="sl-SI" altLang="sl-SI" dirty="0" smtClean="0">
                <a:solidFill>
                  <a:schemeClr val="tx2"/>
                </a:solidFill>
              </a:rPr>
              <a:t>služba.</a:t>
            </a:r>
            <a:endParaRPr lang="sl-SI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 dirty="0">
                <a:solidFill>
                  <a:srgbClr val="FF0000"/>
                </a:solidFill>
              </a:rPr>
              <a:t>1. stopnja </a:t>
            </a:r>
            <a:br>
              <a:rPr lang="sl-SI" altLang="sl-SI" b="1" dirty="0">
                <a:solidFill>
                  <a:srgbClr val="FF0000"/>
                </a:solidFill>
              </a:rPr>
            </a:br>
            <a:r>
              <a:rPr lang="sl-SI" altLang="sl-SI" b="1" dirty="0">
                <a:solidFill>
                  <a:srgbClr val="FF0000"/>
                </a:solidFill>
              </a:rPr>
              <a:t>EVIDENTIRANJE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5214" y="1752600"/>
            <a:ext cx="10415586" cy="42291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l-SI" altLang="sl-SI" sz="2600" dirty="0" smtClean="0">
                <a:solidFill>
                  <a:schemeClr val="tx2"/>
                </a:solidFill>
              </a:rPr>
              <a:t> 	</a:t>
            </a:r>
            <a:r>
              <a:rPr lang="sl-SI" altLang="sl-SI" sz="2900" dirty="0" smtClean="0">
                <a:solidFill>
                  <a:schemeClr val="tx2"/>
                </a:solidFill>
              </a:rPr>
              <a:t>Prva </a:t>
            </a:r>
            <a:r>
              <a:rPr lang="sl-SI" altLang="sl-SI" sz="2900" dirty="0">
                <a:solidFill>
                  <a:schemeClr val="tx2"/>
                </a:solidFill>
              </a:rPr>
              <a:t>stopnja je evidentiranje učencev, ki bi lahko bili nadarjeni. Ta poteka na </a:t>
            </a:r>
            <a:r>
              <a:rPr lang="sl-SI" altLang="sl-SI" sz="2900" dirty="0" smtClean="0">
                <a:solidFill>
                  <a:schemeClr val="tx2"/>
                </a:solidFill>
              </a:rPr>
              <a:t>osnovi različnih </a:t>
            </a:r>
            <a:r>
              <a:rPr lang="sl-SI" altLang="sl-SI" sz="2900" dirty="0">
                <a:solidFill>
                  <a:schemeClr val="tx2"/>
                </a:solidFill>
              </a:rPr>
              <a:t>kriterijev brez testiranj ali uporabe posebnih ocenjevalnih pripomočkov.</a:t>
            </a:r>
          </a:p>
          <a:p>
            <a:pPr>
              <a:buNone/>
            </a:pPr>
            <a:r>
              <a:rPr lang="sl-SI" altLang="sl-SI" sz="2900" dirty="0" smtClean="0">
                <a:solidFill>
                  <a:schemeClr val="tx2"/>
                </a:solidFill>
              </a:rPr>
              <a:t>    Kriteriji</a:t>
            </a:r>
            <a:r>
              <a:rPr lang="sl-SI" altLang="sl-SI" sz="2900" dirty="0">
                <a:solidFill>
                  <a:schemeClr val="tx2"/>
                </a:solidFill>
              </a:rPr>
              <a:t>:</a:t>
            </a:r>
          </a:p>
          <a:p>
            <a:r>
              <a:rPr lang="sl-SI" altLang="sl-SI" sz="2900" dirty="0" smtClean="0">
                <a:solidFill>
                  <a:schemeClr val="tx2"/>
                </a:solidFill>
              </a:rPr>
              <a:t>Učni uspeh.</a:t>
            </a:r>
            <a:endParaRPr lang="sl-SI" altLang="sl-SI" sz="2900" dirty="0">
              <a:solidFill>
                <a:schemeClr val="tx2"/>
              </a:solidFill>
            </a:endParaRPr>
          </a:p>
          <a:p>
            <a:r>
              <a:rPr lang="sl-SI" altLang="sl-SI" sz="2900" dirty="0" smtClean="0">
                <a:solidFill>
                  <a:schemeClr val="tx2"/>
                </a:solidFill>
              </a:rPr>
              <a:t>Dosežki pri likovni in glasbeni umetnosti, športu </a:t>
            </a:r>
            <a:r>
              <a:rPr lang="sl-SI" altLang="sl-SI" sz="2900" dirty="0">
                <a:solidFill>
                  <a:schemeClr val="tx2"/>
                </a:solidFill>
              </a:rPr>
              <a:t>in drugih </a:t>
            </a:r>
            <a:r>
              <a:rPr lang="sl-SI" altLang="sl-SI" sz="2900" dirty="0" smtClean="0">
                <a:solidFill>
                  <a:schemeClr val="tx2"/>
                </a:solidFill>
              </a:rPr>
              <a:t>dejavnostih.</a:t>
            </a:r>
            <a:endParaRPr lang="sl-SI" altLang="sl-SI" sz="2900" dirty="0">
              <a:solidFill>
                <a:schemeClr val="tx2"/>
              </a:solidFill>
            </a:endParaRPr>
          </a:p>
          <a:p>
            <a:r>
              <a:rPr lang="sl-SI" altLang="sl-SI" sz="2900" dirty="0" smtClean="0">
                <a:solidFill>
                  <a:schemeClr val="tx2"/>
                </a:solidFill>
              </a:rPr>
              <a:t>Učiteljevo mnenje.</a:t>
            </a:r>
            <a:endParaRPr lang="sl-SI" altLang="sl-SI" sz="2900" dirty="0">
              <a:solidFill>
                <a:schemeClr val="tx2"/>
              </a:solidFill>
            </a:endParaRPr>
          </a:p>
          <a:p>
            <a:r>
              <a:rPr lang="sl-SI" altLang="sl-SI" sz="2900" dirty="0" smtClean="0">
                <a:solidFill>
                  <a:schemeClr val="tx2"/>
                </a:solidFill>
              </a:rPr>
              <a:t>Uspehi </a:t>
            </a:r>
            <a:r>
              <a:rPr lang="sl-SI" altLang="sl-SI" sz="2900" dirty="0">
                <a:solidFill>
                  <a:schemeClr val="tx2"/>
                </a:solidFill>
              </a:rPr>
              <a:t>na </a:t>
            </a:r>
            <a:r>
              <a:rPr lang="sl-SI" altLang="sl-SI" sz="2900" dirty="0" smtClean="0">
                <a:solidFill>
                  <a:schemeClr val="tx2"/>
                </a:solidFill>
              </a:rPr>
              <a:t>tekmovanjih.</a:t>
            </a:r>
            <a:endParaRPr lang="sl-SI" altLang="sl-SI" sz="2900" dirty="0">
              <a:solidFill>
                <a:schemeClr val="tx2"/>
              </a:solidFill>
            </a:endParaRPr>
          </a:p>
          <a:p>
            <a:r>
              <a:rPr lang="sl-SI" altLang="sl-SI" sz="2900" dirty="0" smtClean="0">
                <a:solidFill>
                  <a:schemeClr val="tx2"/>
                </a:solidFill>
              </a:rPr>
              <a:t>Hobiji.</a:t>
            </a:r>
            <a:endParaRPr lang="sl-SI" altLang="sl-SI" sz="29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sl-SI" altLang="sl-SI" sz="2900" dirty="0" smtClean="0">
                <a:solidFill>
                  <a:schemeClr val="tx2"/>
                </a:solidFill>
              </a:rPr>
              <a:t>    V </a:t>
            </a:r>
            <a:r>
              <a:rPr lang="sl-SI" altLang="sl-SI" sz="2900" dirty="0">
                <a:solidFill>
                  <a:schemeClr val="tx2"/>
                </a:solidFill>
              </a:rPr>
              <a:t>skupino evidentiranih učencev so izbrani učenci, ki izpolnjujejo vsaj enega </a:t>
            </a:r>
            <a:r>
              <a:rPr lang="sl-SI" altLang="sl-SI" sz="2900" dirty="0" smtClean="0">
                <a:solidFill>
                  <a:schemeClr val="tx2"/>
                </a:solidFill>
              </a:rPr>
              <a:t>od navedenih </a:t>
            </a:r>
            <a:r>
              <a:rPr lang="sl-SI" altLang="sl-SI" sz="2900" dirty="0">
                <a:solidFill>
                  <a:schemeClr val="tx2"/>
                </a:solidFill>
              </a:rPr>
              <a:t>kriterijev.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14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2. stopnja 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IDENTIFIKACIJA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sl-SI" dirty="0" smtClean="0">
                <a:solidFill>
                  <a:schemeClr val="tx2"/>
                </a:solidFill>
              </a:rPr>
              <a:t>   Identifikacija </a:t>
            </a:r>
            <a:r>
              <a:rPr lang="sl-SI" dirty="0">
                <a:solidFill>
                  <a:schemeClr val="tx2"/>
                </a:solidFill>
              </a:rPr>
              <a:t>nadarjenih učencev zajema poglobljeno in podrobnejšo obravnavo evidentiranih učencev in vključuje naslednja merila:</a:t>
            </a:r>
          </a:p>
          <a:p>
            <a:pPr>
              <a:defRPr/>
            </a:pP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Ocena učitelja (s pomočjo ocenjevalne lestvice</a:t>
            </a:r>
            <a:r>
              <a:rPr lang="sl-SI" dirty="0" smtClean="0">
                <a:solidFill>
                  <a:schemeClr val="tx2"/>
                </a:solidFill>
              </a:rPr>
              <a:t>).</a:t>
            </a:r>
            <a:endParaRPr lang="sl-SI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Test sposobnosti (individualni ali skupinski test</a:t>
            </a:r>
            <a:r>
              <a:rPr lang="sl-SI" dirty="0" smtClean="0">
                <a:solidFill>
                  <a:schemeClr val="tx2"/>
                </a:solidFill>
              </a:rPr>
              <a:t>).</a:t>
            </a:r>
            <a:endParaRPr lang="sl-SI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Test </a:t>
            </a:r>
            <a:r>
              <a:rPr lang="sl-SI" dirty="0" smtClean="0">
                <a:solidFill>
                  <a:schemeClr val="tx2"/>
                </a:solidFill>
              </a:rPr>
              <a:t>ustvarjalnosti (individualni ali skupinski test).</a:t>
            </a:r>
            <a:endParaRPr lang="sl-SI" dirty="0">
              <a:solidFill>
                <a:schemeClr val="tx2"/>
              </a:solidFill>
            </a:endParaRPr>
          </a:p>
          <a:p>
            <a:pPr>
              <a:buNone/>
              <a:defRPr/>
            </a:pPr>
            <a:r>
              <a:rPr lang="sl-SI" dirty="0">
                <a:solidFill>
                  <a:schemeClr val="tx2"/>
                </a:solidFill>
              </a:rPr>
              <a:t>Testa ustvarjalnosti in sposobnosti izvede psiholog.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27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6990" y="824089"/>
            <a:ext cx="6858002" cy="1207911"/>
          </a:xfrm>
        </p:spPr>
        <p:txBody>
          <a:bodyPr>
            <a:normAutofit/>
          </a:bodyPr>
          <a:lstStyle/>
          <a:p>
            <a:r>
              <a:rPr lang="sl-SI" altLang="sl-SI" sz="3200" b="1" dirty="0">
                <a:solidFill>
                  <a:srgbClr val="FF0000"/>
                </a:solidFill>
              </a:rPr>
              <a:t>SEZNANITEV  STARŠEV</a:t>
            </a:r>
            <a:endParaRPr lang="sl-SI" sz="3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678588" y="2235200"/>
            <a:ext cx="6858002" cy="4109155"/>
          </a:xfrm>
        </p:spPr>
        <p:txBody>
          <a:bodyPr/>
          <a:lstStyle/>
          <a:p>
            <a:pPr>
              <a:defRPr/>
            </a:pPr>
            <a:endParaRPr lang="sl-SI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2"/>
                </a:solidFill>
              </a:rPr>
              <a:t>Seznanitev </a:t>
            </a:r>
            <a:r>
              <a:rPr lang="sl-SI" dirty="0">
                <a:solidFill>
                  <a:schemeClr val="tx2"/>
                </a:solidFill>
              </a:rPr>
              <a:t>in pridobitev mnenje staršev se opravi po prvi in drugi stopnji odkrivanja nadarjenih učencev.</a:t>
            </a:r>
          </a:p>
          <a:p>
            <a:pPr>
              <a:defRPr/>
            </a:pPr>
            <a:r>
              <a:rPr lang="sl-SI" dirty="0">
                <a:solidFill>
                  <a:schemeClr val="tx2"/>
                </a:solidFill>
              </a:rPr>
              <a:t>Svetovalna služba skupaj z razrednikom seznani starše, da je bil njihov otrok spoznan za nadarjenega in pridobi tudi njihovo mnenje o otroku.</a:t>
            </a:r>
          </a:p>
          <a:p>
            <a:pPr>
              <a:defRPr/>
            </a:pPr>
            <a:r>
              <a:rPr lang="sl-SI" dirty="0">
                <a:solidFill>
                  <a:schemeClr val="tx2"/>
                </a:solidFill>
              </a:rPr>
              <a:t>Rezultate psiholoških preizkusov staršem predstavi psiholog.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91644" y="304800"/>
            <a:ext cx="8831970" cy="1219200"/>
          </a:xfrm>
        </p:spPr>
        <p:txBody>
          <a:bodyPr/>
          <a:lstStyle/>
          <a:p>
            <a:r>
              <a:rPr lang="sl-SI" altLang="sl-SI" dirty="0">
                <a:solidFill>
                  <a:srgbClr val="FF0000"/>
                </a:solidFill>
              </a:rPr>
              <a:t>DELO Z NADARJENIMI UČENCI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sl-SI" altLang="sl-SI" dirty="0" smtClean="0"/>
              <a:t>	</a:t>
            </a:r>
            <a:r>
              <a:rPr lang="sl-SI" altLang="sl-SI" dirty="0" smtClean="0">
                <a:solidFill>
                  <a:schemeClr val="tx2"/>
                </a:solidFill>
              </a:rPr>
              <a:t>V </a:t>
            </a:r>
            <a:r>
              <a:rPr lang="sl-SI" altLang="sl-SI" dirty="0">
                <a:solidFill>
                  <a:schemeClr val="tx2"/>
                </a:solidFill>
              </a:rPr>
              <a:t>PRVI TRIADI poteka delo z nadarjenimi učenci predvsem v okviru matičnega razreda v oblikah notranje diferenciacije pouka, priporočljivo je le občasno krajše ločevanje nadarjenih učencev iz razreda (samostojno učenje, dodatni pouk, interesne dejavnosti).</a:t>
            </a:r>
          </a:p>
          <a:p>
            <a:pPr marL="571500" indent="-571500">
              <a:buNone/>
            </a:pPr>
            <a:r>
              <a:rPr lang="sl-SI" altLang="sl-SI" dirty="0">
                <a:solidFill>
                  <a:schemeClr val="tx2"/>
                </a:solidFill>
              </a:rPr>
              <a:t>     </a:t>
            </a:r>
            <a:r>
              <a:rPr lang="sl-SI" altLang="sl-SI" dirty="0" smtClean="0">
                <a:solidFill>
                  <a:schemeClr val="tx2"/>
                </a:solidFill>
              </a:rPr>
              <a:t>V </a:t>
            </a:r>
            <a:r>
              <a:rPr lang="sl-SI" altLang="sl-SI" dirty="0">
                <a:solidFill>
                  <a:schemeClr val="tx2"/>
                </a:solidFill>
              </a:rPr>
              <a:t>DRUGI IN TRETJI TRIADI </a:t>
            </a:r>
            <a:r>
              <a:rPr lang="sl-SI" altLang="sl-SI" dirty="0" smtClean="0">
                <a:solidFill>
                  <a:schemeClr val="tx2"/>
                </a:solidFill>
              </a:rPr>
              <a:t>se </a:t>
            </a:r>
            <a:r>
              <a:rPr lang="sl-SI" altLang="sl-SI" dirty="0">
                <a:solidFill>
                  <a:schemeClr val="tx2"/>
                </a:solidFill>
              </a:rPr>
              <a:t>delo z nadarjenimi učenci </a:t>
            </a:r>
            <a:r>
              <a:rPr lang="sl-SI" altLang="sl-SI" dirty="0" smtClean="0">
                <a:solidFill>
                  <a:schemeClr val="tx2"/>
                </a:solidFill>
              </a:rPr>
              <a:t>razširi tudi </a:t>
            </a:r>
            <a:r>
              <a:rPr lang="sl-SI" altLang="sl-SI" dirty="0">
                <a:solidFill>
                  <a:schemeClr val="tx2"/>
                </a:solidFill>
              </a:rPr>
              <a:t>na nekatere druge oblike, ki se večinoma organizirajo v okviru fleksibilne in delne zunanje diferenciacije. V skladu z </a:t>
            </a:r>
            <a:r>
              <a:rPr lang="sl-SI" altLang="sl-SI" dirty="0" err="1">
                <a:solidFill>
                  <a:schemeClr val="tx2"/>
                </a:solidFill>
              </a:rPr>
              <a:t>Zofvi</a:t>
            </a:r>
            <a:r>
              <a:rPr lang="sl-SI" altLang="sl-SI" dirty="0">
                <a:solidFill>
                  <a:schemeClr val="tx2"/>
                </a:solidFill>
              </a:rPr>
              <a:t> (81. člen) se za nadarjene učence lahko uporabi tudi pol ure individualne in skupinske pomoči na oddelek.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93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36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Ustvarjalnice</a:t>
            </a:r>
            <a:endParaRPr lang="sl-SI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sl-SI" smtClean="0">
                <a:solidFill>
                  <a:srgbClr val="9A5315"/>
                </a:solidFill>
                <a:latin typeface="Segoe Print"/>
              </a:rPr>
              <a:t>Foto: Sejem </a:t>
            </a:r>
            <a:r>
              <a:rPr lang="sl-SI" dirty="0" smtClean="0">
                <a:solidFill>
                  <a:srgbClr val="9A5315"/>
                </a:solidFill>
                <a:latin typeface="Segoe Print"/>
              </a:rPr>
              <a:t>podarim dobim knjigo</a:t>
            </a:r>
            <a:endParaRPr lang="sl-SI" sz="18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r="6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barvite narave, ilustriran načrt pokrajine  (širok zaslon)</Template>
  <TotalTime>0</TotalTime>
  <Words>187</Words>
  <Application>Microsoft Office PowerPoint</Application>
  <PresentationFormat>Širokozaslonsko</PresentationFormat>
  <Paragraphs>30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Nature Illustration 16x9</vt:lpstr>
      <vt:lpstr>Odkrivanje in delo z nadarjenimi učenci  </vt:lpstr>
      <vt:lpstr>ODKRIVANJE NADARJENIH UČENCEV</vt:lpstr>
      <vt:lpstr>1. stopnja  EVIDENTIRANJE</vt:lpstr>
      <vt:lpstr>2. stopnja  IDENTIFIKACIJA</vt:lpstr>
      <vt:lpstr>SEZNANITEV  STARŠEV</vt:lpstr>
      <vt:lpstr>DELO Z NADARJENIMI UČENCI</vt:lpstr>
      <vt:lpstr>Ustvarjalnice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2015-02-24T07:50:56Z</dcterms:created>
  <dcterms:modified xsi:type="dcterms:W3CDTF">2015-02-24T11:24:28Z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