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26" r:id="rId1"/>
  </p:sldMasterIdLst>
  <p:notesMasterIdLst>
    <p:notesMasterId r:id="rId31"/>
  </p:notesMasterIdLst>
  <p:handoutMasterIdLst>
    <p:handoutMasterId r:id="rId32"/>
  </p:handoutMasterIdLst>
  <p:sldIdLst>
    <p:sldId id="257" r:id="rId2"/>
    <p:sldId id="353" r:id="rId3"/>
    <p:sldId id="354" r:id="rId4"/>
    <p:sldId id="321" r:id="rId5"/>
    <p:sldId id="355" r:id="rId6"/>
    <p:sldId id="260" r:id="rId7"/>
    <p:sldId id="344" r:id="rId8"/>
    <p:sldId id="261" r:id="rId9"/>
    <p:sldId id="262" r:id="rId10"/>
    <p:sldId id="315" r:id="rId11"/>
    <p:sldId id="313" r:id="rId12"/>
    <p:sldId id="314" r:id="rId13"/>
    <p:sldId id="337" r:id="rId14"/>
    <p:sldId id="329" r:id="rId15"/>
    <p:sldId id="359" r:id="rId16"/>
    <p:sldId id="345" r:id="rId17"/>
    <p:sldId id="324" r:id="rId18"/>
    <p:sldId id="338" r:id="rId19"/>
    <p:sldId id="350" r:id="rId20"/>
    <p:sldId id="298" r:id="rId21"/>
    <p:sldId id="299" r:id="rId22"/>
    <p:sldId id="282" r:id="rId23"/>
    <p:sldId id="309" r:id="rId24"/>
    <p:sldId id="318" r:id="rId25"/>
    <p:sldId id="347" r:id="rId26"/>
    <p:sldId id="361" r:id="rId27"/>
    <p:sldId id="310" r:id="rId28"/>
    <p:sldId id="311" r:id="rId29"/>
    <p:sldId id="362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CC"/>
    <a:srgbClr val="CC0099"/>
    <a:srgbClr val="FF99FF"/>
    <a:srgbClr val="CC66FF"/>
    <a:srgbClr val="9900FF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29F867CC-B53A-4EFE-AC1F-DCE368202AA3}" type="datetimeFigureOut">
              <a:rPr lang="sl-SI"/>
              <a:pPr>
                <a:defRPr/>
              </a:pPr>
              <a:t>07.01.2025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3476B162-63C1-4526-892C-DF1CF36E17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8658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9" tIns="47780" rIns="95559" bIns="4778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9" tIns="47780" rIns="95559" bIns="477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E3130C3C-423C-47B6-B75C-5C3A270563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6562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30C3C-423C-47B6-B75C-5C3A270563E0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354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1C250-10A1-4EE6-9B9D-D571F76F5BB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610201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004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19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53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937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15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755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714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863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625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E8784-E0DD-4667-BBAA-829DAE86C732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56151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169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959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C90B5-A3E5-4FBB-86E8-FD612D1094E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487236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4FC38-1827-42ED-87E6-EE784549EF0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210270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6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38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D4AD84-B4E9-49CC-BDBA-7DDE7EE841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438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  <p:sldLayoutId id="2147484440" r:id="rId14"/>
    <p:sldLayoutId id="2147484441" r:id="rId15"/>
    <p:sldLayoutId id="2147484442" r:id="rId16"/>
    <p:sldLayoutId id="2147484443" r:id="rId17"/>
  </p:sldLayoutIdLst>
  <p:transition spd="slow">
    <p:cover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zs.gov.si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mojaizbira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ess.gov.si/" TargetMode="External"/><Relationship Id="rId4" Type="http://schemas.openxmlformats.org/officeDocument/2006/relationships/hyperlink" Target="http://www.sklad-kadri.s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001688"/>
            <a:ext cx="6762750" cy="1499578"/>
          </a:xfrm>
        </p:spPr>
        <p:txBody>
          <a:bodyPr>
            <a:normAutofit fontScale="90000"/>
          </a:bodyPr>
          <a:lstStyle/>
          <a:p>
            <a:pPr algn="ctr" defTabSz="407571" fontAlgn="base" hangingPunct="0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br>
              <a:rPr lang="sl-SI" sz="4800" b="1" dirty="0">
                <a:latin typeface="Calibri" pitchFamily="34" charset="0"/>
              </a:rPr>
            </a:br>
            <a:br>
              <a:rPr lang="sl-SI" sz="4800" b="1" dirty="0">
                <a:latin typeface="Calibri" pitchFamily="34" charset="0"/>
              </a:rPr>
            </a:br>
            <a:br>
              <a:rPr lang="sl-SI" sz="4800" b="1" dirty="0">
                <a:latin typeface="Calibri" pitchFamily="34" charset="0"/>
              </a:rPr>
            </a:br>
            <a:br>
              <a:rPr lang="sl-SI" sz="4800" b="1" dirty="0">
                <a:latin typeface="Calibri" pitchFamily="34" charset="0"/>
              </a:rPr>
            </a:br>
            <a: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V SREDNJE ŠOLE IN </a:t>
            </a:r>
            <a:b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GIMNAZIJE </a:t>
            </a:r>
            <a:b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altLang="sl-SI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Predstavitev razpisa za vpis</a:t>
            </a:r>
            <a:b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postopka vpisa</a:t>
            </a:r>
            <a:b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šolsko leto 2025/2026</a:t>
            </a:r>
            <a:b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br>
              <a:rPr lang="sl-SI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4800" b="1" dirty="0">
                <a:latin typeface="Calibri" pitchFamily="34" charset="0"/>
              </a:rPr>
            </a:br>
            <a:endParaRPr lang="sl-SI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49E9B6-7FDD-48F4-BEE5-85367CBB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48680"/>
            <a:ext cx="2834886" cy="72548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C122D77-DB8C-49F1-804C-5DD6B15F1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869160"/>
            <a:ext cx="2234871" cy="153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ED54AF8-4842-4CD0-8F75-CE58014ED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4856312"/>
            <a:ext cx="2324345" cy="154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D52ADC1-C170-47ED-9883-6AF14EC34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4888359"/>
            <a:ext cx="2324346" cy="149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719336"/>
            <a:ext cx="7128792" cy="515144"/>
          </a:xfrm>
        </p:spPr>
        <p:txBody>
          <a:bodyPr>
            <a:normAutofit fontScale="90000"/>
          </a:bodyPr>
          <a:lstStyle/>
          <a:p>
            <a:pPr algn="l"/>
            <a:r>
              <a:rPr lang="sl-SI" altLang="sl-SI" sz="24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Posebni pogoj za vpis v SS je lahko preizkus posebnih nadarjenosti oz. spretnosti</a:t>
            </a:r>
            <a:endParaRPr lang="sl-SI" sz="2400" b="1" cap="none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3568" y="1461591"/>
            <a:ext cx="6912768" cy="46723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marca za naslednje šolsko leto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srednjih šolah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nujen pogoj za vpis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tehniški programi</a:t>
            </a:r>
            <a:r>
              <a:rPr lang="sl-SI" altLang="sl-SI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zobotehnik, fotografski tehnik, tehnik oblikovanja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umetniška gimnazija </a:t>
            </a: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(glasbena, plesna, in likovna smer)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športni dosežki </a:t>
            </a: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(športni oddelek gimnazija in ekonomska gimnazija)</a:t>
            </a:r>
          </a:p>
        </p:txBody>
      </p:sp>
      <p:pic>
        <p:nvPicPr>
          <p:cNvPr id="4098" name="Picture 2" descr="http://www.mladina.si/media/www/slike/izjave/01/__610/izjava_2001_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44599"/>
            <a:ext cx="2232248" cy="21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0147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>
            <a:normAutofit/>
          </a:bodyPr>
          <a:lstStyle/>
          <a:p>
            <a:r>
              <a:rPr lang="sl-SI" altLang="sl-SI" sz="36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maturitetnega tečaja</a:t>
            </a:r>
            <a:endParaRPr lang="sl-SI" sz="3600" b="1" cap="none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330" y="1916833"/>
            <a:ext cx="7772870" cy="37444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vpiše se lahko, kdor je končal srednjo poklicno, srednjo strokovno šolo, tretji letnik gimnazije oz. je prekinil izobraževanje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 eno leto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izvaja se le na nekaterih gimnazijah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uspešno končanem izobraževanju maturitetnega tečaja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dijak  opravlja matura</a:t>
            </a:r>
          </a:p>
        </p:txBody>
      </p:sp>
    </p:spTree>
    <p:extLst>
      <p:ext uri="{BB962C8B-B14F-4D97-AF65-F5344CB8AC3E}">
        <p14:creationId xmlns:p14="http://schemas.microsoft.com/office/powerpoint/2010/main" val="141601892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26306"/>
          </a:xfrm>
        </p:spPr>
        <p:txBody>
          <a:bodyPr>
            <a:normAutofit/>
          </a:bodyPr>
          <a:lstStyle/>
          <a:p>
            <a:pPr algn="ctr"/>
            <a:r>
              <a:rPr lang="sl-SI" altLang="sl-SI" sz="36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Programi poklicnih tečajev</a:t>
            </a:r>
            <a:endParaRPr lang="sl-SI" sz="3600" b="1" cap="none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0" y="1988840"/>
            <a:ext cx="777287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trajajo eno leto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dijake, ki so uspešno končali 4. letnik gimnazije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omogočajo zaposlitev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izvajajo samo za nekatere poklice (ekonomski tehnik, elektrotehnik računalništva, prometni tehnik, gastronomsko turistični tehnik, vzgojitelj predšolskih otrok)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8459545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1691680" y="188640"/>
            <a:ext cx="52565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SREDNJE ŠOLE V GORENJSKI REGIJI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D35E54-827E-4875-9CFD-CA9AF3DF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52483"/>
            <a:ext cx="5552964" cy="62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1528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54AF5B9-0FEA-4DE0-8008-D8EB9260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27" y="620688"/>
            <a:ext cx="772014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5865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792221-82C1-4DED-ABE4-21925636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>
            <a:normAutofit/>
          </a:bodyPr>
          <a:lstStyle/>
          <a:p>
            <a:r>
              <a:rPr lang="sl-SI" sz="2900" b="1" cap="none" dirty="0">
                <a:solidFill>
                  <a:srgbClr val="90C22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Merila za izbiro v primeru omejitve vpisa - </a:t>
            </a:r>
            <a:r>
              <a:rPr lang="sl-SI" sz="29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</a:t>
            </a:r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49DEE9F-81DE-476A-B666-B7E15DDBB2D9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685800" y="1431938"/>
            <a:ext cx="8062664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Vsota odstotkov: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1800" b="1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1.) </a:t>
            </a: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Seštevek zaključnih ocen vseh obveznih predmetov iz 7.,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  8. in 9. razreda (</a:t>
            </a:r>
            <a:r>
              <a:rPr lang="sl-SI" sz="1800" cap="none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max</a:t>
            </a: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= 175 točk), kar predstavlja največ 60% celotne vsote, 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1800" b="1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2.) </a:t>
            </a: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dosežka na NPZ iz slovenščine in matematike, izražena v odstotnih točkah, kar               	predstavlja vsak največ po 20 odstotkov celotne vsote.</a:t>
            </a:r>
          </a:p>
          <a:p>
            <a:pPr marL="0" indent="0">
              <a:buNone/>
            </a:pP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Za kandidate, ki so vpisani v program </a:t>
            </a:r>
            <a:r>
              <a:rPr lang="sl-SI" sz="1800" b="1" cap="none" dirty="0">
                <a:solidFill>
                  <a:srgbClr val="FF0000"/>
                </a:solidFill>
                <a:latin typeface="Calibri" pitchFamily="34" charset="0"/>
              </a:rPr>
              <a:t>Umetniška gimnazija</a:t>
            </a: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se za izbiro med njimi uporabijo merila iz 1. in 2. točke + dosežki </a:t>
            </a:r>
            <a:r>
              <a:rPr lang="sl-SI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</a:t>
            </a: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l-SI" sz="1800" u="sng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uspešno opravljenem preizkusu nadarjenosti </a:t>
            </a: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(nad 90% </a:t>
            </a: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sym typeface="Wingdings" panose="05000000000000000000" pitchFamily="2" charset="2"/>
              </a:rPr>
              <a:t> + 10 točk, med 80 in 90%  + 5 točk)</a:t>
            </a:r>
          </a:p>
          <a:p>
            <a:pPr marL="0" indent="0">
              <a:buNone/>
            </a:pPr>
            <a:endParaRPr lang="sl-SI" sz="1800" cap="none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Za kandidate, ki se vpisujejo v program </a:t>
            </a:r>
            <a:r>
              <a:rPr lang="sl-SI" sz="1800" b="1" cap="none" dirty="0">
                <a:solidFill>
                  <a:srgbClr val="FF0000"/>
                </a:solidFill>
                <a:latin typeface="Calibri" pitchFamily="34" charset="0"/>
              </a:rPr>
              <a:t>Gimnazija, športni oddelek</a:t>
            </a: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se za izbiro uporabijo: merila iz 1. in 2. točke in športni dosežki (status A </a:t>
            </a: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sym typeface="Wingdings" panose="05000000000000000000" pitchFamily="2" charset="2"/>
              </a:rPr>
              <a:t> 10 točk, status B  5 točk)</a:t>
            </a:r>
            <a:r>
              <a:rPr lang="sl-SI" sz="1800" cap="none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sl-SI" sz="1800" cap="none" dirty="0">
              <a:solidFill>
                <a:schemeClr val="accent1">
                  <a:lumMod val="50000"/>
                </a:schemeClr>
              </a:solidFill>
              <a:highlight>
                <a:srgbClr val="00FFFF"/>
              </a:highlight>
              <a:latin typeface="Calibri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249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204912"/>
            <a:ext cx="7458075" cy="4448175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D19BF61A-65C0-4179-8451-8AF9301188B9}"/>
              </a:ext>
            </a:extLst>
          </p:cNvPr>
          <p:cNvSpPr/>
          <p:nvPr/>
        </p:nvSpPr>
        <p:spPr>
          <a:xfrm>
            <a:off x="1259632" y="332656"/>
            <a:ext cx="669674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Obvezni predmeti v 7. 8. in 9. razredu</a:t>
            </a:r>
          </a:p>
        </p:txBody>
      </p:sp>
    </p:spTree>
    <p:extLst>
      <p:ext uri="{BB962C8B-B14F-4D97-AF65-F5344CB8AC3E}">
        <p14:creationId xmlns:p14="http://schemas.microsoft.com/office/powerpoint/2010/main" val="121872263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331" y="620688"/>
            <a:ext cx="7773338" cy="648071"/>
          </a:xfrm>
        </p:spPr>
        <p:txBody>
          <a:bodyPr>
            <a:normAutofit fontScale="90000"/>
          </a:bodyPr>
          <a:lstStyle/>
          <a:p>
            <a:r>
              <a:rPr lang="sl-SI" sz="32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Merila za izbiro v primeru omejitve vpisa-</a:t>
            </a:r>
            <a:r>
              <a:rPr lang="sl-SI" sz="32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</a:t>
            </a:r>
            <a:endParaRPr lang="sl-SI" sz="3200" b="1" cap="none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37FAB86-D35D-4F1C-80AD-900EFC693A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412776"/>
            <a:ext cx="7772870" cy="4536504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sl-SI" sz="1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Če se v 1. ali 2. krogu izbirnega postopka na spodnji meji razvrsti </a:t>
            </a:r>
            <a:r>
              <a:rPr lang="sl-SI" sz="18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več kandidatov z istim številom točk</a:t>
            </a:r>
            <a:r>
              <a:rPr lang="sl-SI" sz="1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se izbira med njimi opravi na podlagi </a:t>
            </a:r>
            <a:r>
              <a:rPr lang="sl-SI" sz="1800" cap="none" dirty="0">
                <a:solidFill>
                  <a:srgbClr val="FF0000"/>
                </a:solidFill>
                <a:latin typeface="Trebuchet MS" panose="020B0603020202020204"/>
              </a:rPr>
              <a:t>višjega skupnega števila odstotnih točk </a:t>
            </a:r>
            <a:r>
              <a:rPr lang="sl-SI" sz="1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kandidata na NPZ iz </a:t>
            </a:r>
            <a:r>
              <a:rPr lang="sl-SI" sz="1800" cap="none" dirty="0">
                <a:solidFill>
                  <a:srgbClr val="FF0000"/>
                </a:solidFill>
                <a:latin typeface="Trebuchet MS" panose="020B0603020202020204"/>
              </a:rPr>
              <a:t>SLJ in MAT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sl-SI" sz="1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Če se tudi po tem kriteriju na spodnji meji </a:t>
            </a:r>
            <a:r>
              <a:rPr lang="sl-SI" sz="18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še vedno </a:t>
            </a:r>
            <a:r>
              <a:rPr lang="sl-SI" sz="1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razvrsti več kandidatov z istim številom točk, se v naslednjem koraku izbira med njimi opravi na podlagi </a:t>
            </a:r>
            <a:r>
              <a:rPr lang="sl-SI" sz="1800" cap="none" dirty="0">
                <a:solidFill>
                  <a:srgbClr val="FF0000"/>
                </a:solidFill>
                <a:latin typeface="Trebuchet MS" panose="020B0603020202020204"/>
              </a:rPr>
              <a:t>višjega števila doseženih odstotnih točk </a:t>
            </a:r>
            <a:r>
              <a:rPr lang="sl-SI" sz="1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kandidata na NPZ iz </a:t>
            </a:r>
            <a:r>
              <a:rPr lang="sl-SI" sz="1800" cap="none" dirty="0">
                <a:solidFill>
                  <a:srgbClr val="FF0000"/>
                </a:solidFill>
                <a:latin typeface="Trebuchet MS" panose="020B0603020202020204"/>
              </a:rPr>
              <a:t>SLJ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sl-SI" sz="1800" cap="none" dirty="0">
                <a:latin typeface="Trebuchet MS" panose="020B0603020202020204"/>
              </a:rPr>
              <a:t>Za kandidate, ki iz opravičljivih razlogov ne bodo imeli dosežkov na NPZ, bodo o utemeljenosti opravičljivih razlogov odločali na OŠ v skladu s Pravilnikom o NPZ v OŠ; pri teh predmetih se bo določil t. i. nadomestni dosežek ( = mediana dosežkov na NPZ tistih kandidatov, ki imajo enak seštevek zaključnih ocen pri teh predmetih v 7., 8. in 9. razredu)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sl-SI" sz="1800" cap="none" dirty="0">
              <a:solidFill>
                <a:srgbClr val="FF0000"/>
              </a:solidFill>
              <a:latin typeface="Trebuchet MS" panose="020B0603020202020204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416666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2633" y="188640"/>
            <a:ext cx="6798734" cy="713463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SPODNJE MEJE 1. KROGA IZBIRNEGA POSTOPKA NA ŠOLAH Z OMEJITVIJO VPISA V ŠOLSKO LETO 2024/2025</a:t>
            </a:r>
            <a:endParaRPr lang="sl-SI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2FF3DD4-C821-484F-AD4F-DBEF8B2E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77" y="1196752"/>
            <a:ext cx="5411724" cy="51816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F483D59-8092-40A8-B089-B227DAAC3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28" y="1949460"/>
            <a:ext cx="7234349" cy="41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1430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3161F95-977E-4F4E-9C8F-8B171075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20688"/>
            <a:ext cx="6133108" cy="52430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802F840-21C4-4148-8838-1C30CF39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56792"/>
            <a:ext cx="5277587" cy="157184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7B1A6EA-C05D-4407-BC5D-AC0F7BE45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47"/>
          <a:stretch/>
        </p:blipFill>
        <p:spPr>
          <a:xfrm>
            <a:off x="1799748" y="3789040"/>
            <a:ext cx="5772956" cy="11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903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0A5613-2B60-42CF-9A69-818A5C7E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76672"/>
            <a:ext cx="5398836" cy="1296145"/>
          </a:xfrm>
        </p:spPr>
        <p:txBody>
          <a:bodyPr/>
          <a:lstStyle/>
          <a:p>
            <a:r>
              <a:rPr lang="sl-SI" sz="3200" b="1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 ZA UČENCE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E6EC68-1AD1-4D5B-AE46-F74F230CE8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lnSpc>
                <a:spcPct val="8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karierni dan za učence 8. in 9. razreda (</a:t>
            </a:r>
            <a:r>
              <a:rPr lang="sl-SI" sz="2400" cap="none" dirty="0" err="1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Ragor</a:t>
            </a: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>
              <a:lnSpc>
                <a:spcPct val="8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Pro-</a:t>
            </a:r>
            <a:r>
              <a:rPr lang="sl-SI" sz="2400" cap="none" dirty="0" err="1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</a:t>
            </a: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(https://pro-mind.si/</a:t>
            </a:r>
          </a:p>
          <a:p>
            <a:pPr lvl="0">
              <a:lnSpc>
                <a:spcPct val="8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 oddelčne skupnosti (delavnice,</a:t>
            </a:r>
          </a:p>
          <a:p>
            <a:pPr marL="0" lvl="0" indent="0">
              <a:lnSpc>
                <a:spcPct val="80000"/>
              </a:lnSpc>
              <a:buClr>
                <a:prstClr val="black"/>
              </a:buClr>
              <a:buNone/>
            </a:pP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spoznavanje sebe in poklicev)</a:t>
            </a:r>
          </a:p>
          <a:p>
            <a:pPr lvl="0">
              <a:lnSpc>
                <a:spcPct val="8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vprašalnik o poklicni poti</a:t>
            </a:r>
          </a:p>
          <a:p>
            <a:pPr lvl="0">
              <a:lnSpc>
                <a:spcPct val="8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informativno gradivo o šolah</a:t>
            </a:r>
          </a:p>
          <a:p>
            <a:pPr lvl="0">
              <a:lnSpc>
                <a:spcPct val="8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poklicni bazar na OŠ Bled v novembru 2024</a:t>
            </a:r>
          </a:p>
          <a:p>
            <a:pPr lvl="0">
              <a:lnSpc>
                <a:spcPct val="8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informativni dnevi 14. </a:t>
            </a:r>
            <a:r>
              <a:rPr lang="sl-SI" sz="2400" cap="none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15. </a:t>
            </a:r>
            <a:r>
              <a:rPr lang="sl-SI" sz="2400" cap="none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2. 2025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7E5430-1324-4DFC-A2F7-25288CF76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852936"/>
            <a:ext cx="1761897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50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99592" y="404664"/>
            <a:ext cx="7057281" cy="561717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sl-SI" b="1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ROKOVNIK ZA VPIS V SS 2025/26</a:t>
            </a:r>
          </a:p>
          <a:p>
            <a:pPr marL="0" indent="0" algn="ctr" eaLnBrk="1" hangingPunct="1">
              <a:buNone/>
            </a:pPr>
            <a:endParaRPr lang="sl-SI" b="1" u="sng" cap="none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sl-SI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seznanjanje z vsebinami Razpisa za vpis v SS do 14. 2. 2025</a:t>
            </a:r>
          </a:p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informativna dneva 14. 2.  in 15. 2. 2025</a:t>
            </a:r>
          </a:p>
          <a:p>
            <a:pPr eaLnBrk="1" hangingPunct="1"/>
            <a:r>
              <a:rPr lang="sl-SI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prijava za opravljanje preizkusa posebne nadarjenosti  4. 3. 2025 </a:t>
            </a:r>
          </a:p>
          <a:p>
            <a:pPr eaLnBrk="1" hangingPunct="1"/>
            <a:r>
              <a:rPr lang="sl-SI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opravljanje preizkusov posebnih nadarjenosti, znanja in  spretnosti ter ugotavljanje izpopolnjevanja posebnega vpisnega pogoja kandidatov za športne oddelke programa gimnazija med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8</a:t>
            </a:r>
            <a:r>
              <a:rPr lang="sl-SI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. 3. in 22. 3. 2025</a:t>
            </a:r>
          </a:p>
          <a:p>
            <a:pPr eaLnBrk="1" hangingPunct="1"/>
            <a:r>
              <a:rPr lang="sl-SI" b="1" cap="none" dirty="0">
                <a:solidFill>
                  <a:srgbClr val="FF0000"/>
                </a:solidFill>
                <a:latin typeface="Calibri" panose="020F0502020204030204" pitchFamily="34" charset="0"/>
              </a:rPr>
              <a:t>prijavljanje za vpis v SŠ  do 2. 4. 2025</a:t>
            </a:r>
          </a:p>
          <a:p>
            <a:pPr eaLnBrk="1" hangingPunct="1"/>
            <a:r>
              <a:rPr lang="sl-SI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morebitni prenosi prijav za vpis  do 24. 4. 2025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27584" y="1052736"/>
            <a:ext cx="7128792" cy="4896544"/>
          </a:xfrm>
        </p:spPr>
        <p:txBody>
          <a:bodyPr>
            <a:normAutofit/>
          </a:bodyPr>
          <a:lstStyle/>
          <a:p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nacionalni preizkusi znanja iz slovenščine 24. 3. 2025</a:t>
            </a:r>
          </a:p>
          <a:p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nacionalni preizkusi znanja iz matematike  27. 3. 2025</a:t>
            </a:r>
          </a:p>
          <a:p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nacionalni preizkusi znanja iz biologije 1. 4. 2025</a:t>
            </a:r>
          </a:p>
          <a:p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obveščanje učencev o omejitvah vpisa 26.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5</a:t>
            </a:r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. 2025</a:t>
            </a:r>
          </a:p>
          <a:p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razdelitev zaključnih spričeval učencem 9. razreda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13. 6. 2025</a:t>
            </a:r>
          </a:p>
          <a:p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vpis oziroma izvedba 1. kroga izbirnega postopka med 16. in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20</a:t>
            </a:r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. 6. 2025</a:t>
            </a:r>
          </a:p>
          <a:p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vpis na srednjih šolah, ki imajo še prosta mesta do 30. 8. 2025</a:t>
            </a:r>
          </a:p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Oddaja vlog za štipendije (kadrovsko/6, Zoisovo/7 in državno/8)</a:t>
            </a:r>
            <a:endParaRPr lang="sl-SI" sz="2000" b="1" cap="none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6686" y="188640"/>
            <a:ext cx="5688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ŠTIPENDIJE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560" y="1404020"/>
            <a:ext cx="6863136" cy="449557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Zoisove štipendije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Kadrovske štipendije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Štipendije za deficitarne poklice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Štipendije za študij Slovencev v zamejstvu in po svetu v Sloveniji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Štipendije Ad futura za izobraževanje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Štipendije Ad futura za študijske obiske v tujini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Štipendije Ad futura za tekmovanja v tujini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Sofinanciranje znanstveno-raziskovalne mobilnosti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Štipendije drugih ustanov</a:t>
            </a:r>
          </a:p>
          <a:p>
            <a:pPr marL="0" indent="0">
              <a:buNone/>
            </a:pPr>
            <a:r>
              <a:rPr lang="sl-SI" sz="3000" dirty="0">
                <a:solidFill>
                  <a:schemeClr val="accent2">
                    <a:lumMod val="75000"/>
                  </a:schemeClr>
                </a:solidFill>
              </a:rPr>
              <a:t>https://www.srips-rs.si/stipendije</a:t>
            </a:r>
            <a:endParaRPr lang="sl-SI" sz="3000" cap="none" dirty="0">
              <a:solidFill>
                <a:schemeClr val="accent2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sl-SI" sz="4000" b="1" dirty="0"/>
          </a:p>
          <a:p>
            <a:pPr eaLnBrk="1" hangingPunct="1"/>
            <a:endParaRPr lang="sl-SI" sz="4000" dirty="0">
              <a:solidFill>
                <a:srgbClr val="0070C0"/>
              </a:solidFill>
            </a:endParaRPr>
          </a:p>
        </p:txBody>
      </p:sp>
      <p:pic>
        <p:nvPicPr>
          <p:cNvPr id="5" name="Slika 4" descr="Domov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2952328" cy="855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693908" cy="576064"/>
          </a:xfrm>
        </p:spPr>
        <p:txBody>
          <a:bodyPr>
            <a:normAutofit/>
          </a:bodyPr>
          <a:lstStyle/>
          <a:p>
            <a:r>
              <a:rPr lang="sl-SI" alt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ZOISOVE ŠTIPENDIJE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052510" y="1340768"/>
            <a:ext cx="6777317" cy="4104456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19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splošni pogoji: starost, status, ….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19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posebni pogoji za pridobitev: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19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izjemen dosežek iz znanja, raziskovanja, razvoja ali umetnosti in (zlata in srebrna državna priznanja) iz zadnjih dveh šolskih let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19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ustrezna povprečna ocena (4,7)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19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evrov za dijake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19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združljiva s kadrovsko štipendijo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sl-SI" sz="1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709" y="3920989"/>
            <a:ext cx="3015434" cy="150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0928105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584684"/>
            <a:ext cx="6347713" cy="648072"/>
          </a:xfrm>
        </p:spPr>
        <p:txBody>
          <a:bodyPr>
            <a:normAutofit/>
          </a:bodyPr>
          <a:lstStyle/>
          <a:p>
            <a:r>
              <a:rPr lang="sl-SI" altLang="sl-SI" sz="2400" b="1" dirty="0">
                <a:solidFill>
                  <a:schemeClr val="accent2">
                    <a:lumMod val="75000"/>
                  </a:schemeClr>
                </a:solidFill>
              </a:rPr>
              <a:t>IZJEMNI DOSEŽKI</a:t>
            </a:r>
            <a:endParaRPr lang="sl-SI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6914729" cy="43924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alt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najvišja mesta iz znanja ali raziskovanja </a:t>
            </a:r>
            <a:r>
              <a:rPr lang="sl-SI" altLang="sl-SI" sz="1800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državnih </a:t>
            </a:r>
            <a:r>
              <a:rPr lang="sl-SI" alt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tekmovanjih, sofinanciranih iz javnih sredstev,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alt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prejeta zlata in srebrna priznanja iz znanja ali raziskovanja na državnih tekmovanjih, sofinanciranih iz javnih sredstev,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alt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priznanja za najboljše raziskovalne naloge,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alt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udeležba in najvišja mesta </a:t>
            </a:r>
            <a:r>
              <a:rPr lang="sl-SI" altLang="sl-SI" sz="1800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mednarodnih tekmovanjih </a:t>
            </a:r>
            <a:r>
              <a:rPr lang="sl-SI" alt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znanja, raziskovanja, razvojne dejavnosti ali umetnosti,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alt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nagrajeno znanstvenoraziskovalno, razvojno ali umetniško delo na državni ali mednarodni ravni,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alt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objava znanstvenoraziskovalne naloge ali znanstvenega prispevka v strokovni ali znanstveni publikaciji ali zborniku,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alt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umetniško delo ali drugo delo, ki je dobilo vsaj dve pozitivni strokovni kritiki, objavljeni v različnih tiskanih medijih, dostopnih na območju celotne Slovenije, oziroma je sodelovalo na mednarodni razstavi ali festivalu,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alt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najvišja mesta na področju poklicnega in strokovnega izobraževanja na državnih in mednarodnih tekmovanjih. </a:t>
            </a:r>
          </a:p>
          <a:p>
            <a:endParaRPr lang="sl-SI" b="1" cap="none" dirty="0"/>
          </a:p>
        </p:txBody>
      </p:sp>
    </p:spTree>
    <p:extLst>
      <p:ext uri="{BB962C8B-B14F-4D97-AF65-F5344CB8AC3E}">
        <p14:creationId xmlns:p14="http://schemas.microsoft.com/office/powerpoint/2010/main" val="3794352245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80325"/>
            <a:ext cx="6798735" cy="713463"/>
          </a:xfrm>
        </p:spPr>
        <p:txBody>
          <a:bodyPr>
            <a:normAutofit/>
          </a:bodyPr>
          <a:lstStyle/>
          <a:p>
            <a:r>
              <a:rPr lang="sl-SI" altLang="sl-SI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ŠTIPENDIJE ZA DEFICITARNE POKLICE</a:t>
            </a:r>
          </a:p>
        </p:txBody>
      </p:sp>
      <p:sp>
        <p:nvSpPr>
          <p:cNvPr id="3" name="Pravokotnik 2"/>
          <p:cNvSpPr/>
          <p:nvPr/>
        </p:nvSpPr>
        <p:spPr>
          <a:xfrm>
            <a:off x="908057" y="1772816"/>
            <a:ext cx="70675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vlogo bo možno oddati od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14. 6. 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24. 9. </a:t>
            </a: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mesečna višina štipendije znaša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123 evrov</a:t>
            </a:r>
            <a:endParaRPr lang="sl-SI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prejemanje štipendije ne vpliva na višino otroškega dodatka</a:t>
            </a:r>
            <a:endParaRPr lang="sl-SI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ravno tako ne vpliva na višino plačila dohodnine </a:t>
            </a: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dijak lahko istočasno prejema štipendijo za deficitarne poklice in državno štipendijo/Zoisovo štipendijo </a:t>
            </a: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primeru, da dijak ponavlja isti letnik oz. ne izpolnjuje pogojev za napredovanje v višji letnik, lahko štipendijsko razmerje miruje, vendar ne več kot eno leto.</a:t>
            </a:r>
            <a:endParaRPr lang="sl-SI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C8E4BC2-E4FE-4D9C-9280-2B81E57F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869160"/>
            <a:ext cx="3171825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320789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8DF13B-BE29-42B7-B312-48425077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487068" cy="1126320"/>
          </a:xfrm>
        </p:spPr>
        <p:txBody>
          <a:bodyPr/>
          <a:lstStyle/>
          <a:p>
            <a:r>
              <a:rPr lang="sl-SI" altLang="sl-SI" sz="2400" b="1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Kateri so </a:t>
            </a:r>
            <a:r>
              <a:rPr lang="sl-SI" altLang="sl-SI" sz="2400" b="1" dirty="0" err="1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DEFICITARNi</a:t>
            </a:r>
            <a:r>
              <a:rPr lang="sl-SI" altLang="sl-SI" sz="2400" b="1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400" b="1" dirty="0" err="1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POKLICi</a:t>
            </a:r>
            <a:r>
              <a:rPr lang="sl-SI" altLang="sl-SI" sz="2400" b="1" dirty="0">
                <a:solidFill>
                  <a:srgbClr val="4BCAA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F30D4CF-B9CB-4535-AAAF-C9DD03B9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53" y="319020"/>
            <a:ext cx="1554615" cy="172531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A7CDC21-E8B0-4DBB-97FE-A35550449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55"/>
          <a:stretch/>
        </p:blipFill>
        <p:spPr>
          <a:xfrm>
            <a:off x="1331640" y="2044338"/>
            <a:ext cx="5938531" cy="411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545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618519"/>
            <a:ext cx="7199038" cy="1010282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Kadrovska štipendija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259632" y="1674462"/>
            <a:ext cx="6347714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podeljujejo podjetja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povprečju so najvišje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zagotavljajo zaposlitev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sklenitev pogodbe o štipendiranju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objave delodajalcev, na spletnih straneh regionalnih razvojnih agencij (RRA)</a:t>
            </a:r>
          </a:p>
        </p:txBody>
      </p:sp>
    </p:spTree>
    <p:extLst>
      <p:ext uri="{BB962C8B-B14F-4D97-AF65-F5344CB8AC3E}">
        <p14:creationId xmlns:p14="http://schemas.microsoft.com/office/powerpoint/2010/main" val="1701888315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176582" cy="745152"/>
          </a:xfrm>
        </p:spPr>
        <p:txBody>
          <a:bodyPr>
            <a:normAutofit fontScale="90000"/>
          </a:bodyPr>
          <a:lstStyle/>
          <a:p>
            <a:r>
              <a:rPr lang="sl-SI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Državna štipendija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27584" y="1949052"/>
            <a:ext cx="6777317" cy="38884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21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Državna štipendija je namenjena dijakom, študentom in odraslim iz socialno šibkejših družin.</a:t>
            </a:r>
            <a:endParaRPr lang="sl-SI" sz="2100" cap="none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Namen državne štipendije </a:t>
            </a:r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je spodbujanje izobraževanja in doseganja višje izobrazbene ravni upravičencev</a:t>
            </a: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 ter </a:t>
            </a:r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vzpostavljanje enakih možnosti za izobraževanje.</a:t>
            </a: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Za </a:t>
            </a:r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mladoletne dijake</a:t>
            </a: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 lahko vlogo za dodelitev državne štipendije vložijo starši oziroma zakoniti zastopniki, in sicer na enotni vlogi za uveljavljanje pravic iz javnih sredstev.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Vloga se odda na pristojnem Centru za socialno delo Gorenjska, enota Radovljica (CSD), avgusta</a:t>
            </a:r>
            <a:r>
              <a:rPr lang="sl-SI" sz="1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718456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7EFBBD-270D-4E09-A846-2C94CE27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2"/>
          </a:xfrm>
        </p:spPr>
        <p:txBody>
          <a:bodyPr/>
          <a:lstStyle/>
          <a:p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KAJ LAHKO NAREDITE KOT STARŠI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ED9ADE-7C51-4D63-ADD7-989F096383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433" y="2205857"/>
            <a:ext cx="8063134" cy="3726203"/>
          </a:xfrm>
        </p:spPr>
        <p:txBody>
          <a:bodyPr>
            <a:normAutofit fontScale="85000" lnSpcReduction="10000"/>
          </a:bodyPr>
          <a:lstStyle/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Otroku ste v oporo in ga spodbujate k samostojnosti pri raziskovanju informacij.</a:t>
            </a:r>
          </a:p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Pogovor z njim o svojem poklicu in drugih poklicih.</a:t>
            </a:r>
          </a:p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Pogovor z družinskimi prijatelji in sorodniki o njihovih poklicih.</a:t>
            </a:r>
          </a:p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Spoznavanje poklicev v avtentičnem okolju.</a:t>
            </a:r>
          </a:p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Ozaveščanje in pogovor o prednostih in pomanjkljivostih poklicev.</a:t>
            </a:r>
          </a:p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 Domača opravila.</a:t>
            </a:r>
          </a:p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Spodbujanje k neformalnemu učenju in pridobivanju različnih   izkušenj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4B4B61-0840-46FF-84AA-6705CF659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373216"/>
            <a:ext cx="1870621" cy="1246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93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CD27703-DB5B-43E3-B804-F473DEF03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8122671" cy="345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131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921966"/>
            <a:ext cx="7773338" cy="792087"/>
          </a:xfrm>
        </p:spPr>
        <p:txBody>
          <a:bodyPr>
            <a:normAutofit/>
          </a:bodyPr>
          <a:lstStyle/>
          <a:p>
            <a:r>
              <a:rPr lang="sl-SI" sz="32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KJE NAJTI INFORMACIJE?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520800" y="1484784"/>
            <a:ext cx="6408712" cy="3469629"/>
          </a:xfrm>
        </p:spPr>
        <p:txBody>
          <a:bodyPr>
            <a:noAutofit/>
          </a:bodyPr>
          <a:lstStyle/>
          <a:p>
            <a:endParaRPr lang="sl-SI" sz="2800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800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osgorje.si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https://www.mojaizbira.si/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http://www.mizs.gov.si/</a:t>
            </a:r>
            <a:endParaRPr lang="sl-SI" sz="2800" cap="none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http://www.sklad-kadri.si/</a:t>
            </a:r>
            <a:endParaRPr lang="sl-SI" sz="2800" cap="none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http://www.ess.gov.si/</a:t>
            </a:r>
            <a:endParaRPr lang="sl-SI" sz="2800" cap="none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l-SI" sz="2800" dirty="0"/>
          </a:p>
          <a:p>
            <a:endParaRPr lang="sl-SI" sz="2800" dirty="0"/>
          </a:p>
          <a:p>
            <a:endParaRPr lang="sl-SI" sz="2800" cap="none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en.informativa.si/data/upload/.logo_mojaIzbira_web.thumb-70x5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00" y="2616322"/>
            <a:ext cx="1008112" cy="78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4686515"/>
            <a:ext cx="2987223" cy="8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7894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C7E484A-9F5A-4ACE-9AEF-9FAB4B2C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" y="0"/>
            <a:ext cx="7592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9328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993" y="476672"/>
            <a:ext cx="7346057" cy="936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cap="none" dirty="0"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</a:rPr>
              <a:t>VRSTE PROGRAMOV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71600" y="1412776"/>
            <a:ext cx="6984752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2800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Programi srednjega poklicnega izobraževanja</a:t>
            </a:r>
            <a:endParaRPr lang="sl-SI" sz="2800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poklicne šole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trajajo 3 leta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800" b="1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šolska</a:t>
            </a:r>
            <a:r>
              <a:rPr lang="sl-SI" sz="28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ali </a:t>
            </a:r>
            <a:r>
              <a:rPr lang="sl-SI" sz="2800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vajeniška oblika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8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zaključni izpit: </a:t>
            </a:r>
            <a:r>
              <a:rPr 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teoretični del in praktični 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8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poklici:</a:t>
            </a:r>
            <a:r>
              <a:rPr lang="sl-SI" alt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800" cap="none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mehatronik</a:t>
            </a:r>
            <a:r>
              <a:rPr lang="sl-SI" alt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operater, </a:t>
            </a:r>
            <a:r>
              <a:rPr lang="sl-SI" altLang="sl-SI" sz="2800" cap="none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avtoserviser</a:t>
            </a:r>
            <a:r>
              <a:rPr lang="sl-SI" alt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računalnikar, frizer, gozdar, cvetličar, mehanik, </a:t>
            </a:r>
            <a:r>
              <a:rPr lang="sl-SI" altLang="sl-SI" sz="2800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bolničar (novo Jesenice) </a:t>
            </a:r>
            <a:r>
              <a:rPr lang="sl-SI" alt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kmetijskih in delovnih strojev…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800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naprej:</a:t>
            </a:r>
            <a:r>
              <a:rPr lang="sl-SI" sz="28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poklicno tehniško izobraževanje (3+2)</a:t>
            </a:r>
            <a:endParaRPr lang="sl-SI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99592" y="612845"/>
            <a:ext cx="741682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VAJENIŠTVO </a:t>
            </a:r>
          </a:p>
          <a:p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 obliki izobraževanja: šolska in vajeniška, sta ENAKOVREDNI.</a:t>
            </a:r>
          </a:p>
          <a:p>
            <a:endParaRPr lang="sl-SI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Vsaj 50% srednješolskega programa je pri delodajalcu.</a:t>
            </a:r>
          </a:p>
          <a:p>
            <a:endParaRPr lang="sl-SI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Prednost vajeniške oblike: zgodnji stik z delodajalci, praktične izkušnje (osmislijo teoretično znanje v praksi), denarna nagrada.</a:t>
            </a:r>
          </a:p>
          <a:p>
            <a:endParaRPr lang="sl-SI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Vajenec ima enake pravice in obveznosti kot dijak.</a:t>
            </a:r>
          </a:p>
          <a:p>
            <a:endParaRPr lang="sl-SI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primeru omejitve vpisa vajenec sprejet (če predloži vajeniško pogodbo do 16.6. šoli).</a:t>
            </a:r>
          </a:p>
          <a:p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Poklici: mizar, orodjar, slikopleskar, strojni mehanik, elektrikar, </a:t>
            </a:r>
            <a:r>
              <a:rPr lang="sl-SI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mehatronik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operater, </a:t>
            </a:r>
            <a:r>
              <a:rPr lang="sl-SI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avtoserviser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sl-SI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prijavnici napišejo poleg programa še VAJENIŠKA OBLIKA.</a:t>
            </a:r>
          </a:p>
          <a:p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Sklenitev VAJENIŠKE POGODBE z izbranim delodajalcem (info. na SŠ).</a:t>
            </a:r>
          </a:p>
          <a:p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Delodajalci-vajeniška mesta-razpis</a:t>
            </a:r>
          </a:p>
          <a:p>
            <a:endParaRPr lang="sl-SI" dirty="0"/>
          </a:p>
          <a:p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3820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26916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8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sl-SI" sz="2800" b="1" cap="none" dirty="0"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</a:rPr>
              <a:t>rogrami srednjega strokovnega oz. tehniškega izobraževanja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71600" y="1988840"/>
            <a:ext cx="7196981" cy="44125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tehniške šole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trajajo 4 leta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splošni in strokovni predmeti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l-SI" sz="2000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psihofizična sposobnost </a:t>
            </a: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 </a:t>
            </a:r>
            <a:r>
              <a:rPr lang="sl-SI" sz="2000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posebna nadarjenost ali spretnost </a:t>
            </a: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(geotehnik)                             (zobotehnik, fotografski tehnik, 		                                       tehnik oblikovanja)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zaključek: </a:t>
            </a:r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poklicna matura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možna zaposlitev ali študij na višjih in visokih šolah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l-SI" sz="20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poklici:</a:t>
            </a: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ekonomski tehnik, kozmetični tehnik, farmacevtski tehnik 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sl-SI" sz="20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radovljica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), </a:t>
            </a: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naravovarstveni tehnik, medijski tehnik, tehnik </a:t>
            </a:r>
            <a:r>
              <a:rPr lang="sl-SI" sz="2000" cap="none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mehatronik</a:t>
            </a:r>
            <a:r>
              <a:rPr lang="sl-SI" sz="2000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vzgojitelj predšolskih otrok,…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sl-SI" sz="3200" b="1" cap="non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G</a:t>
            </a:r>
            <a:r>
              <a:rPr lang="sl-SI" sz="3200" b="1" cap="none" dirty="0"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</a:rPr>
              <a:t>imnazijski  programi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55576" y="1556792"/>
            <a:ext cx="6912371" cy="424849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sl-SI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trajajo štiri leta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sz="2400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splošna</a:t>
            </a: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klasična, športna, tehniška, ekonomska in umetniška gimnazija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sz="2400" u="sng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umetniška</a:t>
            </a: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glasbena, plesna, dramsko-gledališka in likovna.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sz="24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psihofizična sposobnost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 </a:t>
            </a:r>
            <a:r>
              <a:rPr lang="sl-SI" sz="24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posebna nadarjenost ali spretnost</a:t>
            </a:r>
            <a:endParaRPr lang="sl-SI" sz="2400" u="sng" cap="none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zagotavljajo pridobitev splošne izobrazbe.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matura.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l-SI" sz="2400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študij na visokih šolah in univerzah</a:t>
            </a:r>
            <a:r>
              <a:rPr lang="sl-SI" sz="2400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12113</TotalTime>
  <Words>1645</Words>
  <Application>Microsoft Office PowerPoint</Application>
  <PresentationFormat>Diaprojekcija na zaslonu (4:3)</PresentationFormat>
  <Paragraphs>164</Paragraphs>
  <Slides>29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8" baseType="lpstr">
      <vt:lpstr>MS Mincho</vt:lpstr>
      <vt:lpstr>Arial</vt:lpstr>
      <vt:lpstr>Calibri</vt:lpstr>
      <vt:lpstr>Times New Roman</vt:lpstr>
      <vt:lpstr>Trebuchet MS</vt:lpstr>
      <vt:lpstr>Tw Cen MT</vt:lpstr>
      <vt:lpstr>Wingdings</vt:lpstr>
      <vt:lpstr>Wingdings 3</vt:lpstr>
      <vt:lpstr>Kapljica</vt:lpstr>
      <vt:lpstr>    VPIS V SREDNJE ŠOLE IN  GIMNAZIJE   Predstavitev razpisa za vpis in postopka vpisa za šolsko leto 2025/2026        </vt:lpstr>
      <vt:lpstr>AKTIVNOSTI ZA UČENCE</vt:lpstr>
      <vt:lpstr>PowerPointova predstavitev</vt:lpstr>
      <vt:lpstr>KJE NAJTI INFORMACIJE?</vt:lpstr>
      <vt:lpstr>PowerPointova predstavitev</vt:lpstr>
      <vt:lpstr>VRSTE PROGRAMOV </vt:lpstr>
      <vt:lpstr>PowerPointova predstavitev</vt:lpstr>
      <vt:lpstr>Programi srednjega strokovnega oz. tehniškega izobraževanja</vt:lpstr>
      <vt:lpstr>      Gimnazijski  programi</vt:lpstr>
      <vt:lpstr>Posebni pogoj za vpis v SS je lahko preizkus posebnih nadarjenosti oz. spretnosti</vt:lpstr>
      <vt:lpstr>Program maturitetnega tečaja</vt:lpstr>
      <vt:lpstr>Programi poklicnih tečajev</vt:lpstr>
      <vt:lpstr>PowerPointova predstavitev</vt:lpstr>
      <vt:lpstr>PowerPointova predstavitev</vt:lpstr>
      <vt:lpstr>Merila za izbiro v primeru omejitve vpisa - NOVO</vt:lpstr>
      <vt:lpstr>PowerPointova predstavitev</vt:lpstr>
      <vt:lpstr>Merila za izbiro v primeru omejitve vpisa-NOVO</vt:lpstr>
      <vt:lpstr>SPODNJE MEJE 1. KROGA IZBIRNEGA POSTOPKA NA ŠOLAH Z OMEJITVIJO VPISA V ŠOLSKO LETO 2024/2025</vt:lpstr>
      <vt:lpstr>PowerPointova predstavitev</vt:lpstr>
      <vt:lpstr>PowerPointova predstavitev</vt:lpstr>
      <vt:lpstr>PowerPointova predstavitev</vt:lpstr>
      <vt:lpstr>ŠTIPENDIJE</vt:lpstr>
      <vt:lpstr>ZOISOVE ŠTIPENDIJE</vt:lpstr>
      <vt:lpstr>IZJEMNI DOSEŽKI</vt:lpstr>
      <vt:lpstr>ŠTIPENDIJE ZA DEFICITARNE POKLICE</vt:lpstr>
      <vt:lpstr>Kateri so DEFICITARNi POKLICi?</vt:lpstr>
      <vt:lpstr>Kadrovska štipendija</vt:lpstr>
      <vt:lpstr>Državna štipendija</vt:lpstr>
      <vt:lpstr>KAJ LAHKO NAREDITE KOT STARŠI?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PROGRAMOV  V SREDNJIH ŠOLAH</dc:title>
  <dc:creator>Novi1</dc:creator>
  <cp:lastModifiedBy>barbara</cp:lastModifiedBy>
  <cp:revision>716</cp:revision>
  <cp:lastPrinted>2019-12-09T13:26:16Z</cp:lastPrinted>
  <dcterms:created xsi:type="dcterms:W3CDTF">2003-02-25T09:52:20Z</dcterms:created>
  <dcterms:modified xsi:type="dcterms:W3CDTF">2025-01-07T07:54:37Z</dcterms:modified>
</cp:coreProperties>
</file>